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847A00-C859-4BC4-8BCB-A8B5444A03A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385E68A-38C9-4F2A-A44F-F9BE89B2C59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EB6577B-D0C0-4CCB-9AB7-C4027A7DF58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12165B7-573B-4785-91BD-6F74D902B75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B522A76-4748-4473-BE3F-23112E6B898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F17858A-D542-474C-808E-9139F47F575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BF22338-6CF2-46BF-BC3C-ACE72026751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6ACE0E6-1859-49A4-9493-92BCD4046AC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53FE3F-0538-4325-9A11-444D63A522C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854D566-EC5C-4198-BE4E-E5AA9C4B5C9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F2A05C5-6341-4121-B28E-D764E4653D0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5AA8B19-5D31-40AC-AA8A-E3CF4E60456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CEEA0B9E-83E9-4876-801E-41E39DC09A3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thegreatsimplification.com/episode/19-simon-michaux" TargetMode="External"/><Relationship Id="rId4" Type="http://schemas.openxmlformats.org/officeDocument/2006/relationships/hyperlink" Target="https://www.akadeemia.ee/wp-content/uploads/2022/05/simon-michaux.-30.05.2022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esfoundation.com/" TargetMode="External"/><Relationship Id="rId3" Type="http://schemas.openxmlformats.org/officeDocument/2006/relationships/hyperlink" Target="https://www.stockholmresilience.org/research/planetary-boundaries/the-nine-planetary-boundaries.html" TargetMode="External"/><Relationship Id="rId7" Type="http://schemas.openxmlformats.org/officeDocument/2006/relationships/hyperlink" Target="https://www.scientistswarning.org/2020/06/04/dimming-dilemma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acebook.com/CollapseChronicle" TargetMode="External"/><Relationship Id="rId5" Type="http://schemas.openxmlformats.org/officeDocument/2006/relationships/hyperlink" Target="https://www.resilience.org/stories/2022-11-27/path-to-extinction-sperm-count-accelerates-its-decline/?fbclid=IwAR2-Dge28EVW-V-IDQaxYy79tWdT-8mzZBngpF43yC1mxkF6txHhlM301OE" TargetMode="External"/><Relationship Id="rId4" Type="http://schemas.openxmlformats.org/officeDocument/2006/relationships/hyperlink" Target="https://stevebull-4168.medium.com/todays-contemplation-collapse-cometh-lxxx-360994c1c92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8136733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hyperlink" Target="https://insightmaker.com/insight/14FIlHjwsBiJ7HcRBGoEd9/World4-5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ildpeaches.xyz/blog/curve-fitting-with-julia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abs/1101.563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ldpeaches.xyz/blog/economics-and-the-stefan-boltzmann-law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ildpeaches.xyz/blog/the-growing-gap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200" b="0" strike="noStrike" spc="-1">
                <a:latin typeface="Arial"/>
              </a:rPr>
              <a:t>Energy Outlook</a:t>
            </a:r>
          </a:p>
          <a:p>
            <a:pPr algn="ctr">
              <a:buNone/>
            </a:pPr>
            <a:endParaRPr lang="en-US" sz="3200" b="0" strike="noStrike" spc="-1">
              <a:latin typeface="Arial"/>
            </a:endParaRPr>
          </a:p>
          <a:p>
            <a:pPr algn="ctr">
              <a:buNone/>
            </a:pPr>
            <a:r>
              <a:rPr lang="en-US" sz="2400" b="0" strike="noStrike" spc="-1">
                <a:latin typeface="Arial"/>
              </a:rPr>
              <a:t>John Peach with Andrii Zvorygin</a:t>
            </a:r>
          </a:p>
          <a:p>
            <a:pPr algn="ctr">
              <a:buNone/>
            </a:pPr>
            <a:r>
              <a:rPr lang="en-US" sz="2400" b="0" strike="noStrike" spc="-1">
                <a:latin typeface="Arial"/>
              </a:rPr>
              <a:t>28 Nov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Cumulative Discoveries/Production</a:t>
            </a:r>
          </a:p>
        </p:txBody>
      </p:sp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457200" y="1136520"/>
            <a:ext cx="4572000" cy="4572000"/>
          </a:xfrm>
          <a:prstGeom prst="rect">
            <a:avLst/>
          </a:prstGeom>
          <a:ln w="0"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5211720" y="1172520"/>
            <a:ext cx="4389480" cy="2394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Production midpoint in 1992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Half of all oil consumed occurred in last 30 years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Max difference between discoveries and production in 1985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Excludes extra heavy Canadian and Venezuelan tar sands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“Oops all gone” – Saturday August 30</a:t>
            </a:r>
            <a:r>
              <a:rPr lang="en-US" sz="1800" b="0" strike="noStrike" spc="-1" baseline="33000" dirty="0">
                <a:latin typeface="Arial"/>
              </a:rPr>
              <a:t>th</a:t>
            </a:r>
            <a:r>
              <a:rPr lang="en-US" sz="1800" b="0" strike="noStrike" spc="-1" dirty="0">
                <a:latin typeface="Arial"/>
              </a:rPr>
              <a:t>  2053, 6:27 AM UTC (h/t Nils Peterson)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Discovery Data Fitting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457200" y="1143000"/>
            <a:ext cx="4343400" cy="4343400"/>
          </a:xfrm>
          <a:prstGeom prst="rect">
            <a:avLst/>
          </a:prstGeom>
          <a:ln w="0"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5257800" y="1172520"/>
            <a:ext cx="4343400" cy="434340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E55765-1476-4AE5-3346-3F18C0BAD349}"/>
              </a:ext>
            </a:extLst>
          </p:cNvPr>
          <p:cNvSpPr txBox="1"/>
          <p:nvPr/>
        </p:nvSpPr>
        <p:spPr>
          <a:xfrm>
            <a:off x="1013460" y="2377440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= 1990 Gb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F1716-3FAC-9BF8-3CBD-3853427F0FA9}"/>
              </a:ext>
            </a:extLst>
          </p:cNvPr>
          <p:cNvSpPr txBox="1"/>
          <p:nvPr/>
        </p:nvSpPr>
        <p:spPr>
          <a:xfrm>
            <a:off x="5806440" y="237744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= 250 Gb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Hubbert Linearization</a:t>
            </a:r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457200" y="1143000"/>
            <a:ext cx="4254480" cy="425448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80"/>
          <p:cNvPicPr/>
          <p:nvPr/>
        </p:nvPicPr>
        <p:blipFill>
          <a:blip r:embed="rId3"/>
          <a:stretch/>
        </p:blipFill>
        <p:spPr>
          <a:xfrm>
            <a:off x="5257800" y="1136520"/>
            <a:ext cx="4313880" cy="4313880"/>
          </a:xfrm>
          <a:prstGeom prst="rect">
            <a:avLst/>
          </a:prstGeom>
          <a:ln w="0">
            <a:noFill/>
          </a:ln>
        </p:spPr>
      </p:pic>
      <p:sp>
        <p:nvSpPr>
          <p:cNvPr id="82" name="TextBox 81"/>
          <p:cNvSpPr txBox="1"/>
          <p:nvPr/>
        </p:nvSpPr>
        <p:spPr>
          <a:xfrm>
            <a:off x="1600200" y="1371600"/>
            <a:ext cx="2879640" cy="725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500" b="0" strike="noStrike" spc="-1" dirty="0">
                <a:latin typeface="Arial"/>
              </a:rPr>
              <a:t>HL assumes logistic production.</a:t>
            </a:r>
          </a:p>
          <a:p>
            <a:r>
              <a:rPr lang="en-US" sz="1500" b="0" strike="noStrike" spc="-1" dirty="0">
                <a:latin typeface="Arial"/>
              </a:rPr>
              <a:t>Poor fit to P/Q vs Q shows this </a:t>
            </a:r>
          </a:p>
          <a:p>
            <a:r>
              <a:rPr lang="en-US" sz="1500" b="0" strike="noStrike" spc="-1" dirty="0">
                <a:latin typeface="Arial"/>
              </a:rPr>
              <a:t>is not happening.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607F5-5BF7-9433-1521-9944EB4AD9E7}"/>
              </a:ext>
            </a:extLst>
          </p:cNvPr>
          <p:cNvSpPr txBox="1"/>
          <p:nvPr/>
        </p:nvSpPr>
        <p:spPr>
          <a:xfrm>
            <a:off x="6096000" y="1371600"/>
            <a:ext cx="2948940" cy="725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500" b="0" strike="noStrike" spc="-1" dirty="0">
                <a:latin typeface="Arial"/>
              </a:rPr>
              <a:t>Production is increasing linearly. Hubbert assumed a “tail-off” as nuclear came online.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EROI Loss</a:t>
            </a: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457200" y="1143000"/>
            <a:ext cx="4343400" cy="434340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84"/>
          <p:cNvPicPr/>
          <p:nvPr/>
        </p:nvPicPr>
        <p:blipFill>
          <a:blip r:embed="rId3"/>
          <a:stretch/>
        </p:blipFill>
        <p:spPr>
          <a:xfrm>
            <a:off x="4928760" y="1143000"/>
            <a:ext cx="4901040" cy="4343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Questions we should have been asking ourselves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8288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Does the technology exist to successfully transition to a renewable energy economy?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What response from society might we expect?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What might be the impact?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The Sagan Standard</a:t>
            </a:r>
          </a:p>
        </p:txBody>
      </p:sp>
      <p:pic>
        <p:nvPicPr>
          <p:cNvPr id="89" name="Picture 88"/>
          <p:cNvPicPr/>
          <p:nvPr/>
        </p:nvPicPr>
        <p:blipFill>
          <a:blip r:embed="rId2"/>
          <a:stretch/>
        </p:blipFill>
        <p:spPr>
          <a:xfrm>
            <a:off x="648000" y="1099080"/>
            <a:ext cx="2095200" cy="1415520"/>
          </a:xfrm>
          <a:prstGeom prst="rect">
            <a:avLst/>
          </a:prstGeom>
          <a:ln w="0">
            <a:noFill/>
          </a:ln>
        </p:spPr>
      </p:pic>
      <p:sp>
        <p:nvSpPr>
          <p:cNvPr id="90" name="TextBox 89"/>
          <p:cNvSpPr txBox="1"/>
          <p:nvPr/>
        </p:nvSpPr>
        <p:spPr>
          <a:xfrm>
            <a:off x="965160" y="2514600"/>
            <a:ext cx="15037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Carl Sagan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827440" y="1253880"/>
            <a:ext cx="654516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“Extraordinary claims require extraordinary evidence” (ECREE)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43000" y="3201840"/>
            <a:ext cx="8458200" cy="1790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Demonstrate end-to-end feasibility of manufacture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Show that solar/wind can self-reproduce with sufficient remaining energy to be useful to society (renewable)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Show that at end of useful life all materials can be fully recycled (sustainable)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Is a transition possible?</a:t>
            </a: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28600" y="914400"/>
            <a:ext cx="4572000" cy="457200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4844520" y="1371600"/>
            <a:ext cx="4985280" cy="3200400"/>
          </a:xfrm>
          <a:prstGeom prst="rect">
            <a:avLst/>
          </a:prstGeom>
          <a:ln w="0">
            <a:noFill/>
          </a:ln>
        </p:spPr>
      </p:pic>
      <p:sp>
        <p:nvSpPr>
          <p:cNvPr id="96" name="TextBox 95"/>
          <p:cNvSpPr txBox="1"/>
          <p:nvPr/>
        </p:nvSpPr>
        <p:spPr>
          <a:xfrm>
            <a:off x="5176380" y="4656240"/>
            <a:ext cx="4150500" cy="83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 dirty="0">
                <a:latin typeface="Arial"/>
              </a:rPr>
              <a:t>Ref: </a:t>
            </a:r>
            <a:r>
              <a:rPr lang="en-US" sz="1000" b="0" strike="noStrike" spc="-1" dirty="0">
                <a:latin typeface="Arial"/>
                <a:hlinkClick r:id="rId4"/>
              </a:rPr>
              <a:t>ASSESSMENTS OF THE PHYSICAL REQUIREMENTS TO</a:t>
            </a:r>
          </a:p>
          <a:p>
            <a:r>
              <a:rPr lang="en-US" sz="1000" b="0" strike="noStrike" spc="-1" dirty="0">
                <a:latin typeface="Arial"/>
                <a:hlinkClick r:id="rId4"/>
              </a:rPr>
              <a:t>GLOBALLY PHASE OUT FOSSIL FUELS</a:t>
            </a:r>
            <a:r>
              <a:rPr lang="en-US" sz="1000" b="0" strike="noStrike" spc="-1" dirty="0">
                <a:latin typeface="Arial"/>
              </a:rPr>
              <a:t> – Simon Michaux</a:t>
            </a:r>
          </a:p>
          <a:p>
            <a:endParaRPr lang="en-US" sz="1000" b="0" strike="noStrike" spc="-1" dirty="0">
              <a:latin typeface="Arial"/>
            </a:endParaRPr>
          </a:p>
          <a:p>
            <a:r>
              <a:rPr lang="en-US" sz="1000" b="0" strike="noStrike" spc="-1" dirty="0">
                <a:latin typeface="Arial"/>
              </a:rPr>
              <a:t>See also: Simon Michaux: “</a:t>
            </a:r>
            <a:r>
              <a:rPr lang="en-US" sz="1000" b="0" strike="noStrike" spc="-1" dirty="0">
                <a:latin typeface="Arial"/>
                <a:hlinkClick r:id="rId5"/>
              </a:rPr>
              <a:t>Minerals Blindness</a:t>
            </a:r>
            <a:r>
              <a:rPr lang="en-US" sz="1000" b="0" strike="noStrike" spc="-1" dirty="0">
                <a:latin typeface="Arial"/>
              </a:rPr>
              <a:t>”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800" b="0" strike="noStrike" spc="-1" dirty="0">
                <a:latin typeface="Arial"/>
              </a:rPr>
              <a:t>Renewable Energy Additions to Total</a:t>
            </a:r>
            <a:br>
              <a:rPr lang="en-US" sz="2800" b="0" strike="noStrike" spc="-1" dirty="0">
                <a:latin typeface="Arial"/>
              </a:rPr>
            </a:br>
            <a:r>
              <a:rPr lang="en-US" sz="2800" b="0" strike="noStrike" spc="-1" dirty="0">
                <a:latin typeface="Arial"/>
              </a:rPr>
              <a:t>No evidence of substitution</a:t>
            </a:r>
          </a:p>
        </p:txBody>
      </p:sp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228600" y="1143000"/>
            <a:ext cx="5505480" cy="388620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98"/>
          <p:cNvPicPr/>
          <p:nvPr/>
        </p:nvPicPr>
        <p:blipFill>
          <a:blip r:embed="rId3"/>
          <a:stretch/>
        </p:blipFill>
        <p:spPr>
          <a:xfrm>
            <a:off x="5734080" y="1549800"/>
            <a:ext cx="4095720" cy="3072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99"/>
          <p:cNvSpPr txBox="1"/>
          <p:nvPr/>
        </p:nvSpPr>
        <p:spPr>
          <a:xfrm>
            <a:off x="1143000" y="1884960"/>
            <a:ext cx="2743200" cy="99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600" b="0" strike="noStrike" spc="-1">
                <a:latin typeface="Arial"/>
              </a:rPr>
              <a:t>Increase in nat gas consumption 37% greater than combined solar/wind over previous decade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057400" y="5138280"/>
            <a:ext cx="6400800" cy="531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US" sz="2200" b="0" strike="noStrike" spc="-1" dirty="0">
                <a:latin typeface="Arial"/>
              </a:rPr>
              <a:t>No evidence of economic degrowth/decoupling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200" b="0" strike="noStrike" spc="-1">
                <a:latin typeface="Arial"/>
              </a:rPr>
              <a:t>Donut Economics, Circular Economy</a:t>
            </a:r>
          </a:p>
        </p:txBody>
      </p:sp>
      <p:pic>
        <p:nvPicPr>
          <p:cNvPr id="103" name="Picture 102"/>
          <p:cNvPicPr/>
          <p:nvPr/>
        </p:nvPicPr>
        <p:blipFill>
          <a:blip r:embed="rId2"/>
          <a:stretch/>
        </p:blipFill>
        <p:spPr>
          <a:xfrm>
            <a:off x="228600" y="1308600"/>
            <a:ext cx="5029200" cy="2565000"/>
          </a:xfrm>
          <a:prstGeom prst="rect">
            <a:avLst/>
          </a:prstGeom>
          <a:ln w="0">
            <a:noFill/>
          </a:ln>
        </p:spPr>
      </p:pic>
      <p:sp>
        <p:nvSpPr>
          <p:cNvPr id="104" name="TextBox 103"/>
          <p:cNvSpPr txBox="1"/>
          <p:nvPr/>
        </p:nvSpPr>
        <p:spPr>
          <a:xfrm>
            <a:off x="5486400" y="1144440"/>
            <a:ext cx="4343400" cy="155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500" b="0" strike="noStrike" spc="-1">
                <a:latin typeface="Arial"/>
              </a:rPr>
              <a:t>For donut economics to take hold, people would have to “magically” become “indifferent to how well we do compared to others, and not really care about wealth and income.”</a:t>
            </a:r>
          </a:p>
          <a:p>
            <a:endParaRPr lang="en-US" sz="1500" b="0" strike="noStrike" spc="-1">
              <a:latin typeface="Arial"/>
            </a:endParaRPr>
          </a:p>
          <a:p>
            <a:r>
              <a:rPr lang="en-US" sz="1500" b="0" strike="noStrike" spc="-1">
                <a:latin typeface="Arial"/>
              </a:rPr>
              <a:t>Branko Milanović, </a:t>
            </a:r>
          </a:p>
          <a:p>
            <a:r>
              <a:rPr lang="en-US" sz="1400" b="0" strike="noStrike" spc="-1">
                <a:latin typeface="Arial"/>
              </a:rPr>
              <a:t>CUNY Stone Center on Socio-Economic Inequality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486400" y="2955240"/>
            <a:ext cx="3886200" cy="2272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400" b="0" strike="noStrike" spc="-1">
                <a:latin typeface="Arial"/>
              </a:rPr>
              <a:t>Circular Economy (CE) as a proposed solution is a good start but ultimately not a viable replacement in its current form. This is due to the CE not being able to allow for economic growth or human population growth, yet still develop a system based around recycling only. The mining of minerals is considered not relevant as it is to be phased out.</a:t>
            </a:r>
          </a:p>
          <a:p>
            <a:endParaRPr lang="en-US" sz="1400" b="0" strike="noStrike" spc="-1">
              <a:latin typeface="Arial"/>
            </a:endParaRPr>
          </a:p>
          <a:p>
            <a:r>
              <a:rPr lang="en-US" sz="1400" b="0" strike="noStrike" spc="-1">
                <a:latin typeface="Arial"/>
              </a:rPr>
              <a:t>Simon Michaux</a:t>
            </a:r>
          </a:p>
          <a:p>
            <a:r>
              <a:rPr lang="en-US" sz="1400" b="0" strike="noStrike" spc="-1">
                <a:latin typeface="Arial"/>
              </a:rPr>
              <a:t>Senior Scientist, Geological Survey of Finland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85800" y="4185720"/>
            <a:ext cx="377892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How should we define the terms “renewable” and “sustainable”?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Efficiency Improvements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44705" y="1516962"/>
            <a:ext cx="4000500" cy="2100263"/>
          </a:xfrm>
          <a:prstGeom prst="rect">
            <a:avLst/>
          </a:prstGeom>
          <a:ln w="0">
            <a:noFill/>
          </a:ln>
        </p:spPr>
      </p:pic>
      <p:sp>
        <p:nvSpPr>
          <p:cNvPr id="109" name="TextBox 108"/>
          <p:cNvSpPr txBox="1"/>
          <p:nvPr/>
        </p:nvSpPr>
        <p:spPr>
          <a:xfrm>
            <a:off x="697675" y="3660527"/>
            <a:ext cx="309456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BAU = {1,2,4,8,16,32,64, …}</a:t>
            </a:r>
          </a:p>
          <a:p>
            <a:r>
              <a:rPr lang="en-US" sz="1800" b="0" strike="noStrike" spc="-1" dirty="0">
                <a:latin typeface="Arial"/>
              </a:rPr>
              <a:t>Eff = {½,1,2,4,8,16,32,64, ...}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355192" y="1486532"/>
            <a:ext cx="2697486" cy="2697486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33D805-1748-8A27-BB93-98F87F8B21CE}"/>
              </a:ext>
            </a:extLst>
          </p:cNvPr>
          <p:cNvSpPr txBox="1"/>
          <p:nvPr/>
        </p:nvSpPr>
        <p:spPr>
          <a:xfrm>
            <a:off x="4575166" y="114763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 Growth of 2.3%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EDFBE-A728-A10F-C568-DB23BA9A85AC}"/>
              </a:ext>
            </a:extLst>
          </p:cNvPr>
          <p:cNvSpPr txBox="1"/>
          <p:nvPr/>
        </p:nvSpPr>
        <p:spPr>
          <a:xfrm>
            <a:off x="7162665" y="1580827"/>
            <a:ext cx="26974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2.3% annual growth = order of magnitude (10x) per century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Physical limits to processes: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Carnot cycle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Betz limit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Bandgap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Public fails to understand exponential growth, expects increases in salary, wealth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AA0A6-F487-1647-4420-8B8FFC8BCC4E}"/>
              </a:ext>
            </a:extLst>
          </p:cNvPr>
          <p:cNvSpPr txBox="1"/>
          <p:nvPr/>
        </p:nvSpPr>
        <p:spPr>
          <a:xfrm>
            <a:off x="1996440" y="4823460"/>
            <a:ext cx="6684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Efficiency without degrowth only delays impacts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3CA3A8-7375-FD58-ACCF-CF3CB1D9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90C02-E410-28EB-5365-9701524DC0AA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US" dirty="0"/>
              <a:t>Does peak oil imply production midpoint?</a:t>
            </a:r>
          </a:p>
          <a:p>
            <a:r>
              <a:rPr lang="en-US" dirty="0"/>
              <a:t>Energy, economics and the limits to growth</a:t>
            </a:r>
          </a:p>
          <a:p>
            <a:r>
              <a:rPr lang="en-US" dirty="0"/>
              <a:t>The growing gap between discoveries and production</a:t>
            </a:r>
          </a:p>
          <a:p>
            <a:r>
              <a:rPr lang="en-US" dirty="0"/>
              <a:t>Cumulative discoveries/production and data fits</a:t>
            </a:r>
          </a:p>
          <a:p>
            <a:r>
              <a:rPr lang="en-US" dirty="0"/>
              <a:t>The renewable energy transition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2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What would happen if we had energy too cheap to meter?</a:t>
            </a:r>
          </a:p>
        </p:txBody>
      </p:sp>
      <p:pic>
        <p:nvPicPr>
          <p:cNvPr id="112" name="Picture 111"/>
          <p:cNvPicPr/>
          <p:nvPr/>
        </p:nvPicPr>
        <p:blipFill>
          <a:blip r:embed="rId2"/>
          <a:stretch/>
        </p:blipFill>
        <p:spPr>
          <a:xfrm>
            <a:off x="3178440" y="1371600"/>
            <a:ext cx="3908160" cy="3727440"/>
          </a:xfrm>
          <a:prstGeom prst="rect">
            <a:avLst/>
          </a:prstGeom>
          <a:ln w="0">
            <a:noFill/>
          </a:ln>
        </p:spPr>
      </p:pic>
      <p:sp>
        <p:nvSpPr>
          <p:cNvPr id="113" name="TextBox 112"/>
          <p:cNvSpPr txBox="1"/>
          <p:nvPr/>
        </p:nvSpPr>
        <p:spPr>
          <a:xfrm>
            <a:off x="3479628" y="5169545"/>
            <a:ext cx="3835572" cy="41060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50" b="0" strike="noStrike" spc="-1" dirty="0">
                <a:latin typeface="Arial"/>
              </a:rPr>
              <a:t>Ref: “</a:t>
            </a:r>
            <a:r>
              <a:rPr lang="en-US" sz="1050" b="0" strike="noStrike" spc="-1" dirty="0">
                <a:latin typeface="Arial"/>
                <a:hlinkClick r:id="rId3"/>
              </a:rPr>
              <a:t>The nine planetary boundaries</a:t>
            </a:r>
            <a:r>
              <a:rPr lang="en-US" sz="1050" b="0" strike="noStrike" spc="-1" dirty="0">
                <a:latin typeface="Arial"/>
              </a:rPr>
              <a:t>”</a:t>
            </a:r>
          </a:p>
          <a:p>
            <a:r>
              <a:rPr lang="en-US" sz="1050" b="0" strike="noStrike" spc="-1" dirty="0">
                <a:latin typeface="Arial"/>
              </a:rPr>
              <a:t>Johan </a:t>
            </a:r>
            <a:r>
              <a:rPr lang="en-US" sz="1050" b="0" strike="noStrike" spc="-1" dirty="0" err="1">
                <a:latin typeface="Arial"/>
              </a:rPr>
              <a:t>Rockström</a:t>
            </a:r>
            <a:r>
              <a:rPr lang="en-US" sz="1050" b="0" strike="noStrike" spc="-1" dirty="0">
                <a:latin typeface="Arial"/>
              </a:rPr>
              <a:t>, Will </a:t>
            </a:r>
            <a:r>
              <a:rPr lang="en-US" sz="1050" b="0" strike="noStrike" spc="-1" dirty="0" err="1">
                <a:latin typeface="Arial"/>
              </a:rPr>
              <a:t>Steffan</a:t>
            </a:r>
            <a:r>
              <a:rPr lang="en-US" sz="1050" b="0" strike="noStrike" spc="-1" dirty="0">
                <a:latin typeface="Arial"/>
              </a:rPr>
              <a:t> - Stockholm Resilience Center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9C48F8-8A16-671C-E0B6-31229683D1E8}"/>
              </a:ext>
            </a:extLst>
          </p:cNvPr>
          <p:cNvSpPr txBox="1"/>
          <p:nvPr/>
        </p:nvSpPr>
        <p:spPr>
          <a:xfrm>
            <a:off x="91440" y="4518660"/>
            <a:ext cx="35076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Also: </a:t>
            </a:r>
            <a:r>
              <a:rPr lang="en-US" sz="1000" i="0" dirty="0">
                <a:solidFill>
                  <a:srgbClr val="292929"/>
                </a:solidFill>
                <a:effectLst/>
                <a:latin typeface="sohne"/>
                <a:hlinkClick r:id="rId4"/>
              </a:rPr>
              <a:t>Today’s Contemplation: Collapse Cometh LXXX</a:t>
            </a:r>
            <a:r>
              <a:rPr lang="en-US" sz="1000" i="0" dirty="0">
                <a:solidFill>
                  <a:srgbClr val="292929"/>
                </a:solidFill>
                <a:effectLst/>
                <a:latin typeface="sohne"/>
              </a:rPr>
              <a:t>, Steve Bull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89B28-925B-04E5-D44A-5A4FE990C342}"/>
              </a:ext>
            </a:extLst>
          </p:cNvPr>
          <p:cNvSpPr txBox="1"/>
          <p:nvPr/>
        </p:nvSpPr>
        <p:spPr>
          <a:xfrm>
            <a:off x="6159122" y="1806425"/>
            <a:ext cx="3280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0" dirty="0">
                <a:effectLst/>
                <a:latin typeface="+mj-lt"/>
                <a:hlinkClick r:id="rId5"/>
              </a:rPr>
              <a:t>Path to extinction? Sperm count accelerates its decline</a:t>
            </a:r>
            <a:endParaRPr lang="en-US" sz="1000" i="0" dirty="0">
              <a:effectLst/>
              <a:latin typeface="+mj-lt"/>
            </a:endParaRPr>
          </a:p>
          <a:p>
            <a:r>
              <a:rPr lang="en-US" sz="1000" dirty="0">
                <a:latin typeface="+mj-lt"/>
              </a:rPr>
              <a:t>Kurt Cobb (h/t </a:t>
            </a:r>
            <a:r>
              <a:rPr lang="en-US" sz="1000" dirty="0">
                <a:latin typeface="+mj-lt"/>
                <a:hlinkClick r:id="rId6"/>
              </a:rPr>
              <a:t>The Collapse Chronicle</a:t>
            </a:r>
            <a:r>
              <a:rPr lang="en-US" sz="1000" dirty="0">
                <a:latin typeface="+mj-lt"/>
              </a:rPr>
              <a:t>)</a:t>
            </a:r>
            <a:endParaRPr lang="en-US" sz="1000" i="0" dirty="0"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E65BF-9D8F-4E12-DCE2-0BAAA3FC4599}"/>
              </a:ext>
            </a:extLst>
          </p:cNvPr>
          <p:cNvSpPr txBox="1"/>
          <p:nvPr/>
        </p:nvSpPr>
        <p:spPr>
          <a:xfrm>
            <a:off x="6579866" y="4052729"/>
            <a:ext cx="28593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Global Dimming Dilemma</a:t>
            </a:r>
            <a:r>
              <a:rPr lang="en-US" sz="1000" dirty="0"/>
              <a:t>, Scientists’ Warning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35719-F8AF-970B-7F96-719778219D4A}"/>
              </a:ext>
            </a:extLst>
          </p:cNvPr>
          <p:cNvSpPr txBox="1"/>
          <p:nvPr/>
        </p:nvSpPr>
        <p:spPr>
          <a:xfrm>
            <a:off x="322020" y="1575593"/>
            <a:ext cx="2856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8"/>
              </a:rPr>
              <a:t>Global Oceanic Environmental Survey</a:t>
            </a:r>
            <a:endParaRPr lang="en-US" sz="1000" dirty="0"/>
          </a:p>
          <a:p>
            <a:r>
              <a:rPr lang="en-US" sz="1000" dirty="0"/>
              <a:t>“Throw the earth a Life Line because we have less than 10 years to eliminate pollution, and prevent a cascade failure of the marine ecosystem”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5400" b="0" strike="noStrike" spc="-1" dirty="0">
                <a:latin typeface="Arial"/>
              </a:rPr>
              <a:t>The World 4 Model</a:t>
            </a: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1371600" y="1172160"/>
            <a:ext cx="7181640" cy="42847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15"/>
          <p:cNvSpPr txBox="1"/>
          <p:nvPr/>
        </p:nvSpPr>
        <p:spPr>
          <a:xfrm>
            <a:off x="336600" y="1600200"/>
            <a:ext cx="4343400" cy="678180"/>
          </a:xfrm>
          <a:prstGeom prst="rect">
            <a:avLst/>
          </a:prstGeom>
          <a:solidFill>
            <a:srgbClr val="FFFFFF"/>
          </a:solidFill>
          <a:ln w="36720">
            <a:solidFill>
              <a:srgbClr val="3465A4"/>
            </a:solidFill>
            <a:round/>
          </a:ln>
        </p:spPr>
        <p:txBody>
          <a:bodyPr lIns="108360" tIns="63360" rIns="108360" bIns="63360" anchor="t">
            <a:noAutofit/>
          </a:bodyPr>
          <a:lstStyle/>
          <a:p>
            <a:r>
              <a:rPr lang="en-US" sz="1100" b="0" strike="noStrike" spc="-1" dirty="0">
                <a:latin typeface="Arial"/>
              </a:rPr>
              <a:t>Ref: </a:t>
            </a:r>
            <a:r>
              <a:rPr lang="en-US" sz="1100" b="0" strike="noStrike" spc="-1" dirty="0">
                <a:latin typeface="Arial"/>
                <a:hlinkClick r:id="rId3"/>
              </a:rPr>
              <a:t>Footprints to singularity</a:t>
            </a:r>
            <a:r>
              <a:rPr lang="en-US" sz="1100" b="0" strike="noStrike" spc="-1" dirty="0">
                <a:latin typeface="Arial"/>
              </a:rPr>
              <a:t>: A global population model explains late 20th century slow-down and predicts peak within ten years</a:t>
            </a:r>
          </a:p>
          <a:p>
            <a:r>
              <a:rPr lang="en-US" sz="1100" b="0" strike="noStrike" spc="-1" dirty="0">
                <a:latin typeface="Arial"/>
              </a:rPr>
              <a:t>Christopher </a:t>
            </a:r>
            <a:r>
              <a:rPr lang="en-US" sz="1100" b="0" strike="noStrike" spc="-1" dirty="0" err="1">
                <a:latin typeface="Arial"/>
              </a:rPr>
              <a:t>Bystroff</a:t>
            </a:r>
            <a:r>
              <a:rPr lang="en-US" sz="1100" b="0" strike="noStrike" spc="-1" dirty="0">
                <a:latin typeface="Arial"/>
              </a:rPr>
              <a:t> – </a:t>
            </a:r>
            <a:r>
              <a:rPr lang="en-US" sz="1100" b="0" strike="noStrike" spc="-1" dirty="0">
                <a:latin typeface="Arial"/>
                <a:hlinkClick r:id="rId4"/>
              </a:rPr>
              <a:t>World 4 Model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37739-80AC-1CC0-6AD8-A7B29BD84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087" y="2342834"/>
            <a:ext cx="2686425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2A7C-E31E-3A8F-8318-AF2BD4B2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3CD82-609F-8874-89AC-959DC63E26C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4000" y="1973350"/>
            <a:ext cx="9071640" cy="3288240"/>
          </a:xfrm>
        </p:spPr>
        <p:txBody>
          <a:bodyPr/>
          <a:lstStyle/>
          <a:p>
            <a:r>
              <a:rPr lang="en-US" sz="2000" dirty="0"/>
              <a:t>Peak oil production may be followed by a “Seneca Cliff”</a:t>
            </a:r>
          </a:p>
          <a:p>
            <a:r>
              <a:rPr lang="en-US" sz="2000" dirty="0"/>
              <a:t>Economy depends on energy, no evidence of decoupling or donut economics</a:t>
            </a:r>
          </a:p>
          <a:p>
            <a:r>
              <a:rPr lang="en-US" sz="2000" dirty="0"/>
              <a:t>Cumulative discoveries fit bimodal logistic, max at 2240 Gb (excl. extra heavy)</a:t>
            </a:r>
          </a:p>
          <a:p>
            <a:r>
              <a:rPr lang="en-US" sz="2000" dirty="0"/>
              <a:t>EROI losses increasing linearly – less available energy for society</a:t>
            </a:r>
          </a:p>
          <a:p>
            <a:r>
              <a:rPr lang="en-US" sz="2000" dirty="0"/>
              <a:t>Renewable energy transition seems unlikely</a:t>
            </a:r>
          </a:p>
          <a:p>
            <a:pPr lvl="1"/>
            <a:r>
              <a:rPr lang="en-US" sz="1600" dirty="0"/>
              <a:t>No evidence that renewables are self-supporting</a:t>
            </a:r>
          </a:p>
          <a:p>
            <a:pPr lvl="1"/>
            <a:r>
              <a:rPr lang="en-US" sz="1600" dirty="0"/>
              <a:t>No evidence of large scale voluntary move towards degrowth</a:t>
            </a:r>
          </a:p>
          <a:p>
            <a:pPr lvl="1"/>
            <a:r>
              <a:rPr lang="en-US" sz="1600" dirty="0"/>
              <a:t>Failure to understand effects of exponential growth, why conservation is a false promise</a:t>
            </a:r>
          </a:p>
          <a:p>
            <a:pPr lvl="1"/>
            <a:r>
              <a:rPr lang="en-US" sz="1600" dirty="0"/>
              <a:t>Many Earth system boundaries currently being exceeded. Renewable energy only addresses climate change, ocean acidification.</a:t>
            </a:r>
          </a:p>
          <a:p>
            <a:pPr lvl="1"/>
            <a:r>
              <a:rPr lang="en-US" sz="1600" dirty="0"/>
              <a:t>Idea that society “needs” energy has set up false dichotomy between fossil fuels and renewables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250825" y="1038335"/>
            <a:ext cx="2895120" cy="359388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600" spc="-1" dirty="0">
                <a:latin typeface="Arial"/>
              </a:rPr>
              <a:t>Post-p</a:t>
            </a:r>
            <a:r>
              <a:rPr lang="en-US" sz="3600" b="0" strike="noStrike" spc="-1" dirty="0">
                <a:latin typeface="Arial"/>
              </a:rPr>
              <a:t>eak production Seneca Cliff</a:t>
            </a:r>
          </a:p>
        </p:txBody>
      </p:sp>
      <p:pic>
        <p:nvPicPr>
          <p:cNvPr id="44" name="Picture 43"/>
          <p:cNvPicPr/>
          <p:nvPr/>
        </p:nvPicPr>
        <p:blipFill>
          <a:blip r:embed="rId3"/>
          <a:stretch/>
        </p:blipFill>
        <p:spPr>
          <a:xfrm>
            <a:off x="2979420" y="982020"/>
            <a:ext cx="3422160" cy="2209320"/>
          </a:xfrm>
          <a:prstGeom prst="rect">
            <a:avLst/>
          </a:prstGeom>
          <a:ln w="0">
            <a:noFill/>
          </a:ln>
        </p:spPr>
      </p:pic>
      <p:sp>
        <p:nvSpPr>
          <p:cNvPr id="45" name="TextBox 44"/>
          <p:cNvSpPr txBox="1"/>
          <p:nvPr/>
        </p:nvSpPr>
        <p:spPr>
          <a:xfrm>
            <a:off x="6782401" y="1172520"/>
            <a:ext cx="2856600" cy="85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US" sz="1400" b="0" strike="noStrike" spc="-1" dirty="0">
                <a:latin typeface="Arial"/>
              </a:rPr>
              <a:t>Increases are of sluggish growth, but the way to ruin is rapid.</a:t>
            </a:r>
          </a:p>
          <a:p>
            <a:pPr algn="ctr">
              <a:buNone/>
            </a:pPr>
            <a:r>
              <a:rPr lang="en-US" sz="1400" b="0" strike="noStrike" spc="-1" dirty="0">
                <a:latin typeface="Arial"/>
              </a:rPr>
              <a:t>-Seneca</a:t>
            </a:r>
          </a:p>
        </p:txBody>
      </p:sp>
      <p:pic>
        <p:nvPicPr>
          <p:cNvPr id="46" name="Picture 45"/>
          <p:cNvPicPr/>
          <p:nvPr/>
        </p:nvPicPr>
        <p:blipFill>
          <a:blip r:embed="rId4"/>
          <a:stretch/>
        </p:blipFill>
        <p:spPr>
          <a:xfrm>
            <a:off x="3115140" y="2781300"/>
            <a:ext cx="3593880" cy="2437920"/>
          </a:xfrm>
          <a:prstGeom prst="rect">
            <a:avLst/>
          </a:prstGeom>
          <a:ln w="0"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2651442" y="5361310"/>
            <a:ext cx="4777740" cy="3011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US" sz="1000" b="0" strike="noStrike" spc="-1" dirty="0">
                <a:latin typeface="Arial"/>
                <a:hlinkClick r:id="rId5"/>
              </a:rPr>
              <a:t>“Curve Fitting with Julia”</a:t>
            </a:r>
            <a:r>
              <a:rPr lang="en-US" sz="1000" b="0" strike="noStrike" spc="-1" dirty="0">
                <a:latin typeface="Arial"/>
              </a:rPr>
              <a:t>  J. Peach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009EA-8DC0-D65D-F3AC-45C2049A0BD1}"/>
              </a:ext>
            </a:extLst>
          </p:cNvPr>
          <p:cNvSpPr txBox="1"/>
          <p:nvPr/>
        </p:nvSpPr>
        <p:spPr>
          <a:xfrm>
            <a:off x="6934192" y="2130420"/>
            <a:ext cx="285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Hubbert noted that oil field production follows “bell curve” or Gaussian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Assumed that World production would also be Gaussian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Nuclear energy would replace fossil fuels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Ugo </a:t>
            </a:r>
            <a:r>
              <a:rPr lang="en-US" sz="1200" dirty="0" err="1"/>
              <a:t>Bardi</a:t>
            </a:r>
            <a:r>
              <a:rPr lang="en-US" sz="1200" dirty="0"/>
              <a:t> proposed the concept of “Seneca Cliff”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Sum of Gaussians can induce “Seneca” response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Sum of Gaussians</a:t>
            </a: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186940" y="1049940"/>
            <a:ext cx="5724000" cy="3819240"/>
          </a:xfrm>
          <a:prstGeom prst="rect">
            <a:avLst/>
          </a:prstGeom>
          <a:ln w="0">
            <a:noFill/>
          </a:ln>
        </p:spPr>
      </p:pic>
      <p:sp>
        <p:nvSpPr>
          <p:cNvPr id="50" name="Rectangle 49"/>
          <p:cNvSpPr/>
          <p:nvPr/>
        </p:nvSpPr>
        <p:spPr>
          <a:xfrm>
            <a:off x="6758940" y="1211580"/>
            <a:ext cx="1143000" cy="13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TextBox 50"/>
          <p:cNvSpPr txBox="1"/>
          <p:nvPr/>
        </p:nvSpPr>
        <p:spPr>
          <a:xfrm>
            <a:off x="3223260" y="2811780"/>
            <a:ext cx="12385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“Ghawar”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87540" y="1728600"/>
            <a:ext cx="15392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“U.S. shale”</a:t>
            </a:r>
          </a:p>
        </p:txBody>
      </p:sp>
      <p:sp>
        <p:nvSpPr>
          <p:cNvPr id="53" name="Straight Connector 52"/>
          <p:cNvSpPr/>
          <p:nvPr/>
        </p:nvSpPr>
        <p:spPr>
          <a:xfrm>
            <a:off x="4472940" y="3040380"/>
            <a:ext cx="457200" cy="228600"/>
          </a:xfrm>
          <a:prstGeom prst="line">
            <a:avLst/>
          </a:prstGeom>
          <a:ln w="0">
            <a:solidFill>
              <a:srgbClr val="5983B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Straight Connector 53"/>
          <p:cNvSpPr/>
          <p:nvPr/>
        </p:nvSpPr>
        <p:spPr>
          <a:xfrm flipH="1">
            <a:off x="6530340" y="1996380"/>
            <a:ext cx="571500" cy="815400"/>
          </a:xfrm>
          <a:prstGeom prst="line">
            <a:avLst/>
          </a:prstGeom>
          <a:ln w="0">
            <a:solidFill>
              <a:srgbClr val="5983B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7F9DB-3D05-7CFE-3542-5D7468B85498}"/>
              </a:ext>
            </a:extLst>
          </p:cNvPr>
          <p:cNvSpPr txBox="1"/>
          <p:nvPr/>
        </p:nvSpPr>
        <p:spPr>
          <a:xfrm>
            <a:off x="7053540" y="2668815"/>
            <a:ext cx="2606340" cy="120032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Resources tend to be power law distributed: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large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smaller fields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3C1F3-27CE-D230-3EC6-427B7E92937C}"/>
              </a:ext>
            </a:extLst>
          </p:cNvPr>
          <p:cNvSpPr txBox="1"/>
          <p:nvPr/>
        </p:nvSpPr>
        <p:spPr>
          <a:xfrm>
            <a:off x="1442611" y="5136840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Early large fields followed by many small fields lead to sharp decline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Energy and the Economy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88757" y="999642"/>
            <a:ext cx="4051143" cy="4046571"/>
          </a:xfrm>
          <a:prstGeom prst="rect">
            <a:avLst/>
          </a:prstGeom>
          <a:ln w="0">
            <a:noFill/>
          </a:ln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139900" y="999642"/>
            <a:ext cx="4051143" cy="4046571"/>
          </a:xfrm>
          <a:prstGeom prst="rect">
            <a:avLst/>
          </a:prstGeom>
          <a:ln w="0">
            <a:noFill/>
          </a:ln>
        </p:spPr>
      </p:pic>
      <p:sp>
        <p:nvSpPr>
          <p:cNvPr id="58" name="TextBox 57"/>
          <p:cNvSpPr txBox="1"/>
          <p:nvPr/>
        </p:nvSpPr>
        <p:spPr>
          <a:xfrm>
            <a:off x="1828800" y="1828800"/>
            <a:ext cx="219456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2.9% growth/year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520287" y="3928820"/>
            <a:ext cx="1989720" cy="4038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US" sz="1800" b="0" strike="noStrike" spc="-1" dirty="0">
                <a:latin typeface="Arial"/>
              </a:rPr>
              <a:t>7.1 watts = $1000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DD828-7DA0-A39D-76B5-C4665A9FB4A7}"/>
              </a:ext>
            </a:extLst>
          </p:cNvPr>
          <p:cNvSpPr txBox="1"/>
          <p:nvPr/>
        </p:nvSpPr>
        <p:spPr>
          <a:xfrm>
            <a:off x="3223260" y="5184782"/>
            <a:ext cx="3371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Ref: </a:t>
            </a:r>
            <a:r>
              <a:rPr lang="en-US" sz="1000" dirty="0">
                <a:hlinkClick r:id="rId4"/>
              </a:rPr>
              <a:t>“How persistent is civilization growth?” </a:t>
            </a:r>
            <a:r>
              <a:rPr lang="en-US" sz="1000" dirty="0"/>
              <a:t>Garrett 2011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600" b="0" strike="noStrike" spc="-1">
                <a:latin typeface="Arial"/>
              </a:rPr>
              <a:t>Earth Temperature due to Economic Growth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457200" y="1143000"/>
            <a:ext cx="4343400" cy="4343400"/>
          </a:xfrm>
          <a:prstGeom prst="rect">
            <a:avLst/>
          </a:prstGeom>
          <a:ln w="0">
            <a:noFill/>
          </a:ln>
        </p:spPr>
      </p:pic>
      <p:sp>
        <p:nvSpPr>
          <p:cNvPr id="62" name="TextBox 61"/>
          <p:cNvSpPr txBox="1"/>
          <p:nvPr/>
        </p:nvSpPr>
        <p:spPr>
          <a:xfrm>
            <a:off x="5173560" y="1629000"/>
            <a:ext cx="4592160" cy="162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Use low entropy energy input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Extract wealth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Reject high entropy waste heat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Radiation is only path for energy rejection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2.3% / year = 10 x per century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Strict upper bound on LtG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09566" y="4789560"/>
            <a:ext cx="374856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 dirty="0">
                <a:latin typeface="Arial"/>
              </a:rPr>
              <a:t>Ref: </a:t>
            </a:r>
            <a:r>
              <a:rPr lang="en-US" sz="1000" b="0" strike="noStrike" spc="-1" dirty="0">
                <a:latin typeface="Arial"/>
                <a:hlinkClick r:id="rId3"/>
              </a:rPr>
              <a:t>“Economics and the Stefan-Boltzmann Law”</a:t>
            </a:r>
            <a:r>
              <a:rPr lang="en-US" sz="1000" b="0" strike="noStrike" spc="-1" dirty="0">
                <a:latin typeface="Arial"/>
              </a:rPr>
              <a:t>, J. Peach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The Growing Gap</a:t>
            </a:r>
          </a:p>
        </p:txBody>
      </p:sp>
      <p:pic>
        <p:nvPicPr>
          <p:cNvPr id="65" name="Picture 64"/>
          <p:cNvPicPr/>
          <p:nvPr/>
        </p:nvPicPr>
        <p:blipFill>
          <a:blip r:embed="rId2"/>
          <a:stretch/>
        </p:blipFill>
        <p:spPr>
          <a:xfrm>
            <a:off x="6537060" y="3069960"/>
            <a:ext cx="1898280" cy="189828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65"/>
          <p:cNvPicPr/>
          <p:nvPr/>
        </p:nvPicPr>
        <p:blipFill>
          <a:blip r:embed="rId3"/>
          <a:stretch/>
        </p:blipFill>
        <p:spPr>
          <a:xfrm>
            <a:off x="457200" y="1143000"/>
            <a:ext cx="4572000" cy="4572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66"/>
          <p:cNvSpPr txBox="1"/>
          <p:nvPr/>
        </p:nvSpPr>
        <p:spPr>
          <a:xfrm>
            <a:off x="5109420" y="1143000"/>
            <a:ext cx="4895640" cy="162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latin typeface="Arial"/>
              </a:rPr>
              <a:t>Excluding Ghawar, discoveries peaked in 1964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latin typeface="Arial"/>
              </a:rPr>
              <a:t>Exponential production growth before 1980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latin typeface="Arial"/>
              </a:rPr>
              <a:t>Linear increase since 1980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latin typeface="Arial"/>
              </a:rPr>
              <a:t>Production &gt; discovery since 1983 except in 2 years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3FDA5-2E40-C25E-A372-E0A041967896}"/>
              </a:ext>
            </a:extLst>
          </p:cNvPr>
          <p:cNvSpPr txBox="1"/>
          <p:nvPr/>
        </p:nvSpPr>
        <p:spPr>
          <a:xfrm>
            <a:off x="6485850" y="5098150"/>
            <a:ext cx="21427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 dirty="0">
                <a:latin typeface="Arial"/>
              </a:rPr>
              <a:t>Ref: </a:t>
            </a:r>
            <a:r>
              <a:rPr lang="en-US" sz="1000" b="0" strike="noStrike" spc="-1" dirty="0">
                <a:latin typeface="Arial"/>
                <a:hlinkClick r:id="rId4"/>
              </a:rPr>
              <a:t>“The Growing Gap”</a:t>
            </a:r>
            <a:r>
              <a:rPr lang="en-US" sz="1000" b="0" strike="noStrike" spc="-1" dirty="0">
                <a:latin typeface="Arial"/>
              </a:rPr>
              <a:t>, J. Peach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OPEC Reserves Adjustments </a:t>
            </a:r>
          </a:p>
        </p:txBody>
      </p:sp>
      <p:pic>
        <p:nvPicPr>
          <p:cNvPr id="69" name="Picture 68"/>
          <p:cNvPicPr/>
          <p:nvPr/>
        </p:nvPicPr>
        <p:blipFill>
          <a:blip r:embed="rId2"/>
          <a:stretch/>
        </p:blipFill>
        <p:spPr>
          <a:xfrm>
            <a:off x="0" y="1087560"/>
            <a:ext cx="6172200" cy="4582440"/>
          </a:xfrm>
          <a:prstGeom prst="rect">
            <a:avLst/>
          </a:prstGeom>
          <a:ln w="0"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6172200" y="1371600"/>
            <a:ext cx="3665880" cy="2573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latin typeface="Arial"/>
              </a:rPr>
              <a:t>Mid-80s OPEC agreement permitted member country  production based on reserves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6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latin typeface="Arial"/>
              </a:rPr>
              <a:t>Many members suddenly “found” oil in 1988, Saudis in 1990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6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latin typeface="Arial"/>
              </a:rPr>
              <a:t>Reserves are self-reported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6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latin typeface="Arial"/>
              </a:rPr>
              <a:t>Many countries fail to report, reserve growth assumed to equal production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6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latin typeface="Arial"/>
              </a:rPr>
              <a:t>True world reserves may be &gt;400 Gb less than current estimates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The Three P’s and why they matter</a:t>
            </a: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1P = Proven (90% probability of recovery)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2P = Probable (50%)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3P = Possible (10%)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Maximum Likelihood Estimate (MLE) is 2P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Discovery data should be backdated to time of first discovery using 2P estimates of reserves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</TotalTime>
  <Words>1086</Words>
  <Application>Microsoft Office PowerPoint</Application>
  <PresentationFormat>Custom</PresentationFormat>
  <Paragraphs>150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sohne</vt:lpstr>
      <vt:lpstr>Symbol</vt:lpstr>
      <vt:lpstr>Times New Roman</vt:lpstr>
      <vt:lpstr>Wingdings</vt:lpstr>
      <vt:lpstr>Office Theme</vt:lpstr>
      <vt:lpstr>PowerPoint Presentation</vt:lpstr>
      <vt:lpstr>Outline</vt:lpstr>
      <vt:lpstr>Post-peak production Seneca Cliff</vt:lpstr>
      <vt:lpstr>Sum of Gaussians</vt:lpstr>
      <vt:lpstr>Energy and the Economy</vt:lpstr>
      <vt:lpstr>Earth Temperature due to Economic Growth</vt:lpstr>
      <vt:lpstr>The Growing Gap</vt:lpstr>
      <vt:lpstr>OPEC Reserves Adjustments </vt:lpstr>
      <vt:lpstr>The Three P’s and why they matter</vt:lpstr>
      <vt:lpstr>Cumulative Discoveries/Production</vt:lpstr>
      <vt:lpstr>Discovery Data Fitting</vt:lpstr>
      <vt:lpstr>Hubbert Linearization</vt:lpstr>
      <vt:lpstr>EROI Loss</vt:lpstr>
      <vt:lpstr>Questions we should have been asking ourselves</vt:lpstr>
      <vt:lpstr>The Sagan Standard</vt:lpstr>
      <vt:lpstr>Is a transition possible?</vt:lpstr>
      <vt:lpstr>Renewable Energy Additions to Total No evidence of substitution</vt:lpstr>
      <vt:lpstr>Donut Economics, Circular Economy</vt:lpstr>
      <vt:lpstr>Efficiency Improvements</vt:lpstr>
      <vt:lpstr>What would happen if we had energy too cheap to meter?</vt:lpstr>
      <vt:lpstr>The World 4 Model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John Peach</cp:lastModifiedBy>
  <cp:revision>9</cp:revision>
  <dcterms:created xsi:type="dcterms:W3CDTF">2022-11-26T08:48:07Z</dcterms:created>
  <dcterms:modified xsi:type="dcterms:W3CDTF">2022-11-28T16:04:07Z</dcterms:modified>
  <dc:language>en-US</dc:language>
</cp:coreProperties>
</file>